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06" r:id="rId6"/>
    <p:sldId id="307" r:id="rId7"/>
    <p:sldId id="308" r:id="rId8"/>
    <p:sldId id="309" r:id="rId9"/>
    <p:sldId id="311" r:id="rId10"/>
    <p:sldId id="312" r:id="rId11"/>
    <p:sldId id="313" r:id="rId12"/>
    <p:sldId id="314" r:id="rId13"/>
    <p:sldId id="315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/>
              <a:t>Doli</a:t>
            </a:r>
            <a:r>
              <a:rPr lang="en-US" sz="4400" dirty="0"/>
              <a:t> Incapax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FC05CB"/>
                </a:solidFill>
              </a:rPr>
              <a:t>Magistrate Sandra Pearson</a:t>
            </a:r>
          </a:p>
          <a:p>
            <a:pPr algn="l"/>
            <a:r>
              <a:rPr lang="en-US" sz="1800" dirty="0">
                <a:solidFill>
                  <a:srgbClr val="FC05CB"/>
                </a:solidFill>
              </a:rPr>
              <a:t>NQLA Conference 2023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A7F5D76-1FEC-470A-B476-70574A89C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218ED-B08B-547E-C00C-169C5415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AU" dirty="0"/>
              <a:t>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1AD78-BD1A-36AD-2A5C-828ECE7C5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32822"/>
            <a:ext cx="5546272" cy="3658378"/>
          </a:xfrm>
        </p:spPr>
        <p:txBody>
          <a:bodyPr anchor="ctr">
            <a:normAutofit/>
          </a:bodyPr>
          <a:lstStyle/>
          <a:p>
            <a:r>
              <a:rPr lang="en-AU" dirty="0"/>
              <a:t>Please consider this more often</a:t>
            </a:r>
          </a:p>
          <a:p>
            <a:r>
              <a:rPr lang="en-AU" dirty="0"/>
              <a:t>At least consider fitness for trial assessments for very young children</a:t>
            </a:r>
          </a:p>
          <a:p>
            <a:r>
              <a:rPr lang="en-AU" dirty="0"/>
              <a:t>Don’t let your case end up where you would usually find these dollies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098" name="Picture 2" descr="1 TOILET ROLL, DOLLS COVER, CROCHET HAND MADE or any colour please email  me,, | eBay">
            <a:extLst>
              <a:ext uri="{FF2B5EF4-FFF2-40B4-BE49-F238E27FC236}">
                <a16:creationId xmlns:a16="http://schemas.microsoft.com/office/drawing/2014/main" id="{FA6ACE0F-3A10-62AC-C805-80E5036C6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6560" y="2239238"/>
            <a:ext cx="4065464" cy="304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1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3756-1802-4044-B20B-E6051BBD9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Wake up! </a:t>
            </a:r>
          </a:p>
        </p:txBody>
      </p:sp>
      <p:pic>
        <p:nvPicPr>
          <p:cNvPr id="1026" name="Picture 2" descr="Dolly Wallpaper | Dolly parton, Cute iphone wallpaper tumblr, Christmas  aesthetic wallpaper">
            <a:extLst>
              <a:ext uri="{FF2B5EF4-FFF2-40B4-BE49-F238E27FC236}">
                <a16:creationId xmlns:a16="http://schemas.microsoft.com/office/drawing/2014/main" id="{AEA71679-1D17-86CB-7BE4-B9B4E9E0DF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22" y="2000804"/>
            <a:ext cx="4864304" cy="27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lly Parton Wallpaper (70+ pictures)">
            <a:extLst>
              <a:ext uri="{FF2B5EF4-FFF2-40B4-BE49-F238E27FC236}">
                <a16:creationId xmlns:a16="http://schemas.microsoft.com/office/drawing/2014/main" id="{85C98AB4-C90B-3FFE-5072-5E7A9DCD3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98" y="3957638"/>
            <a:ext cx="3426054" cy="21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3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E3B01-66E6-74D9-7C90-AF9F2AFA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Doli</a:t>
            </a:r>
            <a:r>
              <a:rPr lang="en-AU" dirty="0"/>
              <a:t> Incapax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5BF4F-5847-913B-72E6-E8D879652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“Incapable of deceit”</a:t>
            </a:r>
          </a:p>
          <a:p>
            <a:r>
              <a:rPr lang="en-A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Qld Criminal Code s.29</a:t>
            </a:r>
          </a:p>
          <a:p>
            <a:r>
              <a:rPr lang="en-A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Onus on prosecution</a:t>
            </a:r>
          </a:p>
          <a:p>
            <a:r>
              <a:rPr lang="en-A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 of proof - beyond reasonable doubt</a:t>
            </a:r>
          </a:p>
          <a:p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492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45684-61D4-5446-D425-250B2244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Established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DDFA2-8979-1AC7-E21C-38E90976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AU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The mere commission of the offence is not, of itself, sufficient to rebut the presumption: 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(A Minor) [1995] 2 </a:t>
            </a:r>
            <a:r>
              <a:rPr lang="en-AU" sz="1800" b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CrAppR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166 at 187</a:t>
            </a:r>
            <a:endParaRPr lang="en-A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AU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No matter how obviously wrong the act constituting the offence may be, the presumption cannot be rebutted merely as an inference from the doing of the act: 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 v The Queen [2016] HCA 53; 259 CLR 641 at 9</a:t>
            </a:r>
            <a:r>
              <a:rPr lang="en-AU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- Where the prosecution rely merely on an inference from the act itself, a direction on circumstantial evidence will be given so that the inference consistent with innocence must be excluded BRD.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AU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The more obviously wrong the act is, the easier it is to rebut the presumption: 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(A Minor) at p181-2</a:t>
            </a:r>
            <a:endParaRPr lang="en-A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endParaRPr lang="en-A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577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A40C-2D65-4E62-485B-6FEC0025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Different Dolly</a:t>
            </a:r>
          </a:p>
        </p:txBody>
      </p:sp>
      <p:pic>
        <p:nvPicPr>
          <p:cNvPr id="2050" name="Picture 2" descr="Barbie joins the bench | Australasian Lawyer">
            <a:extLst>
              <a:ext uri="{FF2B5EF4-FFF2-40B4-BE49-F238E27FC236}">
                <a16:creationId xmlns:a16="http://schemas.microsoft.com/office/drawing/2014/main" id="{9180872A-2524-A846-C10A-2133D2B959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2" y="2505075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3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BD1B-8143-BD80-8CF5-FF476E49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Further principles….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2D1E-1F8E-A2F7-50A0-8A1C246B9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AU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not necessary to prove actual knowledge that the act was wrong – only the capacity to know that the person ought not do the act: 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v B [1997] QCA 486 ; R v F; </a:t>
            </a:r>
            <a:r>
              <a:rPr lang="en-AU" sz="1800" b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Exparte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A-G [1999] 2 </a:t>
            </a:r>
            <a:r>
              <a:rPr lang="en-AU" sz="1800" b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QdR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157</a:t>
            </a:r>
            <a:endParaRPr lang="en-A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AU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closer the child is to 14 years of age, the less strong the evidence needs to be to rebut the presumption: 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(A Child) v Whitty (1993) 66 A Crim R 462 at 465</a:t>
            </a:r>
            <a:endParaRPr lang="en-A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AU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Rebutting the presumption directs attention to the intellectual and moral development of the particular child: 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 v The Queen at 12</a:t>
            </a:r>
            <a:r>
              <a:rPr lang="en-AU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789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A2AC-1DE5-7A14-0F6D-4344C446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Not a good dolly!</a:t>
            </a:r>
          </a:p>
        </p:txBody>
      </p:sp>
      <p:pic>
        <p:nvPicPr>
          <p:cNvPr id="3074" name="Picture 2" descr="Chucky (character) - Wikipedia">
            <a:extLst>
              <a:ext uri="{FF2B5EF4-FFF2-40B4-BE49-F238E27FC236}">
                <a16:creationId xmlns:a16="http://schemas.microsoft.com/office/drawing/2014/main" id="{3CDAE32A-FCD3-7C7B-C7CC-5627A561AB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36" y="2076450"/>
            <a:ext cx="2876603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4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A5CA-536A-0BC0-2754-7C6601CE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of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2C94-1348-7021-61FA-CA7F353EE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AU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 convictions </a:t>
            </a:r>
            <a:r>
              <a:rPr lang="en-AU" sz="1800" i="1" u="sng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AU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probative of capacity;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AU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of questioning by police about prior offences (e.g. past ROI);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AU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of prior dealings with police; 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AU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 – level of reading/writing;</a:t>
            </a:r>
          </a:p>
          <a:p>
            <a:pPr>
              <a:buFontTx/>
              <a:buChar char="-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Absence of illness/medications;</a:t>
            </a:r>
          </a:p>
          <a:p>
            <a:pPr>
              <a:buFontTx/>
              <a:buChar char="-"/>
            </a:pPr>
            <a:r>
              <a:rPr lang="en-AU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Information from parents;</a:t>
            </a:r>
          </a:p>
          <a:p>
            <a:pPr>
              <a:buFontTx/>
              <a:buChar char="-"/>
            </a:pPr>
            <a:r>
              <a:rPr lang="en-AU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Subject to exclusion on fairness grounds.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622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FC1B9-0AD8-AA2A-CA43-EA24446F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Capacity or not?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BAC2-1226-DAB8-DAC2-749541D9A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RP v The Queen [2016] HCA 53; 259 CLR 641</a:t>
            </a:r>
          </a:p>
          <a:p>
            <a:r>
              <a:rPr lang="en-AU" dirty="0"/>
              <a:t>R v TF [2018] </a:t>
            </a:r>
            <a:r>
              <a:rPr lang="en-AU" dirty="0" err="1"/>
              <a:t>QChC</a:t>
            </a:r>
            <a:r>
              <a:rPr lang="en-AU" dirty="0"/>
              <a:t> 65 Fantin DCJ</a:t>
            </a:r>
          </a:p>
          <a:p>
            <a:r>
              <a:rPr lang="en-AU" dirty="0"/>
              <a:t>Rye v The State of Western Australia [2021] WASCA 43</a:t>
            </a:r>
          </a:p>
          <a:p>
            <a:r>
              <a:rPr lang="en-AU" dirty="0"/>
              <a:t>The King v KOD [2022] </a:t>
            </a:r>
            <a:r>
              <a:rPr lang="en-AU" dirty="0" err="1"/>
              <a:t>QChC</a:t>
            </a:r>
            <a:r>
              <a:rPr lang="en-AU" dirty="0"/>
              <a:t> 25 Devereaux SC CDCJ</a:t>
            </a:r>
          </a:p>
        </p:txBody>
      </p:sp>
    </p:spTree>
    <p:extLst>
      <p:ext uri="{BB962C8B-B14F-4D97-AF65-F5344CB8AC3E}">
        <p14:creationId xmlns:p14="http://schemas.microsoft.com/office/powerpoint/2010/main" val="2047010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A3AD49-9331-450C-A2FE-6857A4DB38C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{25BB6B24-131B-4579-8B8D-CC5FED91347B}tf00934815_win32</Template>
  <TotalTime>2741</TotalTime>
  <Words>436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Goudy Old Style</vt:lpstr>
      <vt:lpstr>Wingdings 2</vt:lpstr>
      <vt:lpstr>SlateVTI</vt:lpstr>
      <vt:lpstr>Doli Incapax</vt:lpstr>
      <vt:lpstr>Wake up! </vt:lpstr>
      <vt:lpstr>Doli Incapax</vt:lpstr>
      <vt:lpstr>Established principles</vt:lpstr>
      <vt:lpstr>Different Dolly</vt:lpstr>
      <vt:lpstr>Further principles….</vt:lpstr>
      <vt:lpstr>Not a good dolly!</vt:lpstr>
      <vt:lpstr>Examples of evidence</vt:lpstr>
      <vt:lpstr>Capacity or not?</vt:lpstr>
      <vt:lpstr>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Doli Incapax</dc:title>
  <dc:creator>Magistrate Pearson</dc:creator>
  <cp:lastModifiedBy>Magistrate Pearson</cp:lastModifiedBy>
  <cp:revision>5</cp:revision>
  <cp:lastPrinted>2023-05-08T07:23:11Z</cp:lastPrinted>
  <dcterms:created xsi:type="dcterms:W3CDTF">2023-05-08T06:49:20Z</dcterms:created>
  <dcterms:modified xsi:type="dcterms:W3CDTF">2023-05-14T23:31:21Z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